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6"/>
  </p:notesMasterIdLst>
  <p:sldIdLst>
    <p:sldId id="256" r:id="rId2"/>
    <p:sldId id="257" r:id="rId3"/>
    <p:sldId id="280" r:id="rId4"/>
    <p:sldId id="290" r:id="rId5"/>
    <p:sldId id="281" r:id="rId6"/>
    <p:sldId id="283" r:id="rId7"/>
    <p:sldId id="284" r:id="rId8"/>
    <p:sldId id="285" r:id="rId9"/>
    <p:sldId id="286" r:id="rId10"/>
    <p:sldId id="288" r:id="rId11"/>
    <p:sldId id="258" r:id="rId12"/>
    <p:sldId id="259" r:id="rId13"/>
    <p:sldId id="260" r:id="rId14"/>
    <p:sldId id="291" r:id="rId15"/>
    <p:sldId id="261" r:id="rId16"/>
    <p:sldId id="279" r:id="rId17"/>
    <p:sldId id="263" r:id="rId18"/>
    <p:sldId id="262" r:id="rId19"/>
    <p:sldId id="266" r:id="rId20"/>
    <p:sldId id="265" r:id="rId21"/>
    <p:sldId id="275" r:id="rId22"/>
    <p:sldId id="277" r:id="rId23"/>
    <p:sldId id="276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7D7B962-3895-4B38-8A33-F49A0C038FF7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3377FDF-460C-473C-B65E-99C3BD4F2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http://www.gartner.com/technology/reprints.do?id=1-1B44OC5&amp;ct=120628&amp;st=sb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171C49-0352-4BB2-B004-D7DCBD977D65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70C506-31BA-430F-8355-562042111E4C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FC2DB9-3797-4905-AE4B-79D43A059F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95C90D-5D18-40E4-A20A-5463651460F0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FEF692-BD80-4A91-816E-DB1A0FC5CA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25DC53-1111-4D0F-AC9D-71D502470697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7BEE1-CA91-4E17-8A70-23279B0D2F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25C16A-A933-4AFB-8CFD-D0CF4F1D7D90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A0C8A1-BD75-402E-892C-A57221FA1E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8A76D3-DB31-46E4-BA61-971DD6CE8DDE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803F58-9965-412A-BB2D-FCF800403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2E6972-58B8-4B29-B135-68BE2DD02F40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B06F6F-65D9-44E5-929A-9E487968AF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A40A92-2DB9-423B-8C8E-DE8400CA65EC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C26DE9-94F0-4C64-96C7-E6EC5CF059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0E6E24-DD6E-4DE6-9B13-B8D2997CD167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19C050-FBE9-4293-87D1-258D2FD903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627A0B-45A2-478F-A399-A264F044F5A5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E09758-723A-4F56-B67E-158F812BEE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D9D1CD-67CA-4EC8-B700-2D2DE3F516A0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AF310F-2553-4B00-93A5-4B5A30A4C0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57CAD1-9BA5-4AE5-AD90-2E55530C3996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708C6C-533A-408E-B6F7-2A4748975A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CEBF1D7-4452-45EB-8DD2-DABD793252A3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A85CA30-57D3-4F91-B509-2B76D85EEB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Informatica</a:t>
            </a:r>
            <a:r>
              <a:rPr lang="en-US" dirty="0" smtClean="0"/>
              <a:t> </a:t>
            </a:r>
            <a:r>
              <a:rPr lang="en-US" dirty="0" err="1" smtClean="0"/>
              <a:t>economica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Cursul</a:t>
            </a:r>
            <a:r>
              <a:rPr lang="en-US" dirty="0" smtClean="0"/>
              <a:t> 9 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>
              <a:buFont typeface="Arial" pitchFamily="34" charset="0"/>
              <a:buNone/>
            </a:pPr>
            <a:r>
              <a:rPr lang="en-US" dirty="0" err="1" smtClean="0"/>
              <a:t>Sistemele</a:t>
            </a:r>
            <a:r>
              <a:rPr lang="en-US" dirty="0" smtClean="0"/>
              <a:t> ERP</a:t>
            </a:r>
          </a:p>
          <a:p>
            <a:pPr marR="0" eaLnBrk="1" hangingPunct="1">
              <a:buFont typeface="Arial" pitchFamily="34" charset="0"/>
              <a:buNone/>
            </a:pPr>
            <a:r>
              <a:rPr lang="en-US" dirty="0" smtClean="0"/>
              <a:t>Conf. Dr. Ramona </a:t>
            </a:r>
            <a:r>
              <a:rPr lang="en-US" dirty="0" err="1" smtClean="0"/>
              <a:t>Bologa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Integrarea</a:t>
            </a:r>
            <a:r>
              <a:rPr lang="en-US" dirty="0" smtClean="0"/>
              <a:t> </a:t>
            </a:r>
            <a:r>
              <a:rPr lang="en-US" dirty="0" err="1" smtClean="0"/>
              <a:t>sistemelor</a:t>
            </a:r>
            <a:r>
              <a:rPr lang="en-US" dirty="0" smtClean="0"/>
              <a:t> </a:t>
            </a:r>
            <a:r>
              <a:rPr lang="en-US" dirty="0" err="1" smtClean="0"/>
              <a:t>informatice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Ce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este</a:t>
            </a:r>
            <a:r>
              <a:rPr lang="en-US" b="1" dirty="0" smtClean="0">
                <a:solidFill>
                  <a:srgbClr val="FF0000"/>
                </a:solidFill>
              </a:rPr>
              <a:t> un </a:t>
            </a:r>
            <a:r>
              <a:rPr lang="en-US" b="1" dirty="0" err="1" smtClean="0">
                <a:solidFill>
                  <a:srgbClr val="FF0000"/>
                </a:solidFill>
              </a:rPr>
              <a:t>sistem</a:t>
            </a:r>
            <a:r>
              <a:rPr lang="en-US" b="1" dirty="0" smtClean="0">
                <a:solidFill>
                  <a:srgbClr val="FF0000"/>
                </a:solidFill>
              </a:rPr>
              <a:t> ERP?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Componentele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Avantajele</a:t>
            </a:r>
            <a:r>
              <a:rPr lang="en-US" dirty="0" smtClean="0"/>
              <a:t> </a:t>
            </a:r>
            <a:r>
              <a:rPr lang="en-US" dirty="0" err="1" smtClean="0"/>
              <a:t>utilizarii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sistem</a:t>
            </a:r>
            <a:r>
              <a:rPr lang="en-US" dirty="0" smtClean="0"/>
              <a:t> ERP (Enterprise Resource Planning)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000100" y="1643050"/>
            <a:ext cx="7933588" cy="4929222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ro-RO" dirty="0" smtClean="0"/>
              <a:t>o </a:t>
            </a:r>
            <a:r>
              <a:rPr lang="ro-RO" b="1" dirty="0" smtClean="0"/>
              <a:t>infrastructură software</a:t>
            </a:r>
            <a:r>
              <a:rPr lang="ro-RO" dirty="0" smtClean="0"/>
              <a:t>, </a:t>
            </a:r>
            <a:r>
              <a:rPr lang="ro-RO" dirty="0" err="1" smtClean="0"/>
              <a:t>multimodulara</a:t>
            </a:r>
            <a:r>
              <a:rPr lang="ro-RO" dirty="0" smtClean="0"/>
              <a:t> ce oferă suport de gestiune şi coordonare a diferitelor structuri şi procese din companie, în vederea realizării obiectivelor de afaceri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err="1" smtClean="0"/>
              <a:t>planificarea</a:t>
            </a:r>
            <a:r>
              <a:rPr lang="en-US" dirty="0" smtClean="0"/>
              <a:t> </a:t>
            </a:r>
            <a:r>
              <a:rPr lang="en-US" dirty="0" err="1" smtClean="0"/>
              <a:t>celor</a:t>
            </a:r>
            <a:r>
              <a:rPr lang="en-US" dirty="0" smtClean="0"/>
              <a:t> </a:t>
            </a:r>
            <a:r>
              <a:rPr lang="en-US" b="1" dirty="0" smtClean="0"/>
              <a:t>4 M</a:t>
            </a:r>
            <a:r>
              <a:rPr lang="en-US" dirty="0" smtClean="0"/>
              <a:t>: Man, Money, Machines  </a:t>
            </a:r>
            <a:r>
              <a:rPr lang="en-US" dirty="0" err="1" smtClean="0"/>
              <a:t>si</a:t>
            </a:r>
            <a:r>
              <a:rPr lang="en-US" dirty="0" smtClean="0"/>
              <a:t> Materials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o-RO" dirty="0" smtClean="0"/>
              <a:t>un pachet care promite </a:t>
            </a:r>
            <a:r>
              <a:rPr lang="ro-RO" b="1" dirty="0" smtClean="0"/>
              <a:t>integrarea completă a tuturor informaţiilor</a:t>
            </a:r>
            <a:r>
              <a:rPr lang="ro-RO" dirty="0" smtClean="0"/>
              <a:t> din cadrul unei organizaţii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Arhitectura conceptuala ERP</a:t>
            </a:r>
          </a:p>
        </p:txBody>
      </p:sp>
      <p:grpSp>
        <p:nvGrpSpPr>
          <p:cNvPr id="12290" name="Group 2"/>
          <p:cNvGrpSpPr>
            <a:grpSpLocks noGrp="1"/>
          </p:cNvGrpSpPr>
          <p:nvPr>
            <p:ph idx="1"/>
          </p:nvPr>
        </p:nvGrpSpPr>
        <p:grpSpPr bwMode="auto">
          <a:xfrm>
            <a:off x="1435100" y="1447800"/>
            <a:ext cx="7499350" cy="4800600"/>
            <a:chOff x="2808" y="9158"/>
            <a:chExt cx="8280" cy="1800"/>
          </a:xfrm>
        </p:grpSpPr>
        <p:sp>
          <p:nvSpPr>
            <p:cNvPr id="12292" name="AutoShape 3"/>
            <p:cNvSpPr>
              <a:spLocks noChangeArrowheads="1"/>
            </p:cNvSpPr>
            <p:nvPr/>
          </p:nvSpPr>
          <p:spPr bwMode="auto">
            <a:xfrm>
              <a:off x="2808" y="9158"/>
              <a:ext cx="1440" cy="162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700">
                  <a:latin typeface="Calibri" pitchFamily="34" charset="0"/>
                </a:rPr>
                <a:t>CLIENT</a:t>
              </a:r>
              <a:endParaRPr lang="en-US" sz="1700"/>
            </a:p>
          </p:txBody>
        </p:sp>
        <p:sp>
          <p:nvSpPr>
            <p:cNvPr id="12293" name="Rectangle 4"/>
            <p:cNvSpPr>
              <a:spLocks noChangeArrowheads="1"/>
            </p:cNvSpPr>
            <p:nvPr/>
          </p:nvSpPr>
          <p:spPr bwMode="auto">
            <a:xfrm>
              <a:off x="4608" y="9158"/>
              <a:ext cx="12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700">
                  <a:latin typeface="Calibri" pitchFamily="34" charset="0"/>
                </a:rPr>
                <a:t>Vânzări şi distribuţie</a:t>
              </a:r>
              <a:endParaRPr lang="en-US" sz="1700"/>
            </a:p>
          </p:txBody>
        </p:sp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4608" y="10238"/>
              <a:ext cx="12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1700">
                  <a:latin typeface="Times New Roman" pitchFamily="18" charset="0"/>
                  <a:cs typeface="黑体"/>
                </a:rPr>
                <a:t>Service postvânzare</a:t>
              </a:r>
              <a:endParaRPr lang="en-US" sz="1700"/>
            </a:p>
          </p:txBody>
        </p:sp>
        <p:sp>
          <p:nvSpPr>
            <p:cNvPr id="12295" name="AutoShape 6"/>
            <p:cNvSpPr>
              <a:spLocks noChangeArrowheads="1"/>
            </p:cNvSpPr>
            <p:nvPr/>
          </p:nvSpPr>
          <p:spPr bwMode="auto">
            <a:xfrm>
              <a:off x="6228" y="9338"/>
              <a:ext cx="1440" cy="900"/>
            </a:xfrm>
            <a:prstGeom prst="can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1700">
                  <a:latin typeface="Times New Roman" pitchFamily="18" charset="0"/>
                  <a:cs typeface="黑体"/>
                </a:rPr>
                <a:t>Bază de date unică</a:t>
              </a:r>
              <a:endParaRPr lang="en-US" sz="1700"/>
            </a:p>
          </p:txBody>
        </p:sp>
        <p:sp>
          <p:nvSpPr>
            <p:cNvPr id="12296" name="Rectangle 7"/>
            <p:cNvSpPr>
              <a:spLocks noChangeArrowheads="1"/>
            </p:cNvSpPr>
            <p:nvPr/>
          </p:nvSpPr>
          <p:spPr bwMode="auto">
            <a:xfrm>
              <a:off x="8028" y="9158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1700">
                  <a:latin typeface="Times New Roman" pitchFamily="18" charset="0"/>
                  <a:cs typeface="黑体"/>
                </a:rPr>
                <a:t>Financiar-contabilitate</a:t>
              </a:r>
              <a:endParaRPr lang="en-US" sz="1700"/>
            </a:p>
          </p:txBody>
        </p:sp>
        <p:sp>
          <p:nvSpPr>
            <p:cNvPr id="12297" name="Rectangle 8"/>
            <p:cNvSpPr>
              <a:spLocks noChangeArrowheads="1"/>
            </p:cNvSpPr>
            <p:nvPr/>
          </p:nvSpPr>
          <p:spPr bwMode="auto">
            <a:xfrm>
              <a:off x="8028" y="10058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700">
                  <a:latin typeface="Calibri" pitchFamily="34" charset="0"/>
                </a:rPr>
                <a:t>Productie</a:t>
              </a:r>
              <a:endParaRPr lang="en-US" sz="1700"/>
            </a:p>
          </p:txBody>
        </p:sp>
        <p:sp>
          <p:nvSpPr>
            <p:cNvPr id="12298" name="Rectangle 9"/>
            <p:cNvSpPr>
              <a:spLocks noChangeArrowheads="1"/>
            </p:cNvSpPr>
            <p:nvPr/>
          </p:nvSpPr>
          <p:spPr bwMode="auto">
            <a:xfrm>
              <a:off x="8028" y="10598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700">
                  <a:latin typeface="Calibri" pitchFamily="34" charset="0"/>
                </a:rPr>
                <a:t>Stocuri</a:t>
              </a:r>
              <a:endParaRPr lang="en-US" sz="1700"/>
            </a:p>
          </p:txBody>
        </p:sp>
        <p:sp>
          <p:nvSpPr>
            <p:cNvPr id="12299" name="Line 10"/>
            <p:cNvSpPr>
              <a:spLocks noChangeShapeType="1"/>
            </p:cNvSpPr>
            <p:nvPr/>
          </p:nvSpPr>
          <p:spPr bwMode="auto">
            <a:xfrm flipV="1">
              <a:off x="4248" y="9338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1"/>
            <p:cNvSpPr>
              <a:spLocks noChangeShapeType="1"/>
            </p:cNvSpPr>
            <p:nvPr/>
          </p:nvSpPr>
          <p:spPr bwMode="auto">
            <a:xfrm>
              <a:off x="4248" y="1023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2"/>
            <p:cNvSpPr>
              <a:spLocks noChangeShapeType="1"/>
            </p:cNvSpPr>
            <p:nvPr/>
          </p:nvSpPr>
          <p:spPr bwMode="auto">
            <a:xfrm>
              <a:off x="5868" y="951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 flipH="1">
              <a:off x="5868" y="9878"/>
              <a:ext cx="3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4"/>
            <p:cNvSpPr>
              <a:spLocks noChangeShapeType="1"/>
            </p:cNvSpPr>
            <p:nvPr/>
          </p:nvSpPr>
          <p:spPr bwMode="auto">
            <a:xfrm flipV="1">
              <a:off x="7668" y="951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>
              <a:off x="7668" y="987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>
              <a:off x="7668" y="9878"/>
              <a:ext cx="3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AutoShape 17"/>
            <p:cNvSpPr>
              <a:spLocks noChangeArrowheads="1"/>
            </p:cNvSpPr>
            <p:nvPr/>
          </p:nvSpPr>
          <p:spPr bwMode="auto">
            <a:xfrm>
              <a:off x="9828" y="9338"/>
              <a:ext cx="1260" cy="162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700">
                  <a:latin typeface="Times New Roman" pitchFamily="18" charset="0"/>
                  <a:cs typeface="黑体"/>
                </a:rPr>
                <a:t>FURNIZORI</a:t>
              </a:r>
              <a:endParaRPr lang="en-US" sz="1700"/>
            </a:p>
          </p:txBody>
        </p:sp>
        <p:sp>
          <p:nvSpPr>
            <p:cNvPr id="12307" name="Line 18"/>
            <p:cNvSpPr>
              <a:spLocks noChangeShapeType="1"/>
            </p:cNvSpPr>
            <p:nvPr/>
          </p:nvSpPr>
          <p:spPr bwMode="auto">
            <a:xfrm>
              <a:off x="9468" y="9518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9"/>
            <p:cNvSpPr>
              <a:spLocks noChangeShapeType="1"/>
            </p:cNvSpPr>
            <p:nvPr/>
          </p:nvSpPr>
          <p:spPr bwMode="auto">
            <a:xfrm>
              <a:off x="9468" y="10238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0"/>
            <p:cNvSpPr>
              <a:spLocks noChangeShapeType="1"/>
            </p:cNvSpPr>
            <p:nvPr/>
          </p:nvSpPr>
          <p:spPr bwMode="auto">
            <a:xfrm flipV="1">
              <a:off x="9468" y="10598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Proprietati 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smtClean="0"/>
              <a:t>Bazat pe arhitectura client-server, 3 tier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mtClean="0"/>
              <a:t>Urmareste integrarea tuturor proceselor economice si optimizarea resurselor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mtClean="0"/>
              <a:t>Permite </a:t>
            </a:r>
            <a:r>
              <a:rPr lang="en-US" b="1" smtClean="0"/>
              <a:t>analize complexe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1" smtClean="0"/>
              <a:t>Integrare</a:t>
            </a:r>
            <a:r>
              <a:rPr lang="en-US" smtClean="0"/>
              <a:t> – prin comunicare: cod sursa, LAN, WAN, Internet, email, workflow, instrumente de configurare automata, protocoale, baze de date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1" smtClean="0"/>
              <a:t>Functionalitate</a:t>
            </a:r>
            <a:r>
              <a:rPr lang="en-US" smtClean="0"/>
              <a:t> – automatizarea fluxurilor grupate in module si submodule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Arhitectura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3 </a:t>
            </a:r>
            <a:r>
              <a:rPr lang="en-US" dirty="0" err="1" smtClean="0"/>
              <a:t>nivele</a:t>
            </a:r>
            <a:endParaRPr lang="en-US" dirty="0"/>
          </a:p>
        </p:txBody>
      </p:sp>
      <p:pic>
        <p:nvPicPr>
          <p:cNvPr id="4" name="Content Placeholder 3" descr="arhitectura pe 3 niveluri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7572428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Caracteristici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Utilizeaza</a:t>
            </a:r>
            <a:r>
              <a:rPr lang="en-US" dirty="0" smtClean="0"/>
              <a:t> un </a:t>
            </a:r>
            <a:r>
              <a:rPr lang="en-US" b="1" dirty="0" smtClean="0"/>
              <a:t>SGBD</a:t>
            </a:r>
            <a:r>
              <a:rPr lang="en-US" dirty="0" smtClean="0"/>
              <a:t> (Oracle, DB2, Informix, MS SQL, SQL Base, Sybase)</a:t>
            </a:r>
          </a:p>
          <a:p>
            <a:pPr eaLnBrk="1" hangingPunct="1"/>
            <a:r>
              <a:rPr lang="en-US" b="1" dirty="0" err="1" smtClean="0"/>
              <a:t>Setare</a:t>
            </a:r>
            <a:r>
              <a:rPr lang="en-US" b="1" dirty="0" smtClean="0"/>
              <a:t> </a:t>
            </a:r>
            <a:r>
              <a:rPr lang="en-US" b="1" dirty="0" err="1" smtClean="0"/>
              <a:t>initiala</a:t>
            </a:r>
            <a:r>
              <a:rPr lang="en-US" b="1" dirty="0" smtClean="0"/>
              <a:t> </a:t>
            </a:r>
            <a:r>
              <a:rPr lang="en-US" dirty="0" smtClean="0"/>
              <a:t>conform </a:t>
            </a:r>
            <a:r>
              <a:rPr lang="en-US" dirty="0" err="1" smtClean="0"/>
              <a:t>proceselor</a:t>
            </a:r>
            <a:r>
              <a:rPr lang="en-US" dirty="0" smtClean="0"/>
              <a:t> </a:t>
            </a:r>
            <a:r>
              <a:rPr lang="en-US" dirty="0" err="1" smtClean="0"/>
              <a:t>organizatiei</a:t>
            </a:r>
            <a:endParaRPr lang="en-US" dirty="0" smtClean="0"/>
          </a:p>
          <a:p>
            <a:pPr eaLnBrk="1" hangingPunct="1"/>
            <a:r>
              <a:rPr lang="en-US" dirty="0" err="1" smtClean="0"/>
              <a:t>Dezvoltat</a:t>
            </a:r>
            <a:r>
              <a:rPr lang="en-US" dirty="0" smtClean="0"/>
              <a:t> cu </a:t>
            </a:r>
            <a:r>
              <a:rPr lang="en-US" dirty="0" err="1" smtClean="0"/>
              <a:t>ajutorul</a:t>
            </a:r>
            <a:r>
              <a:rPr lang="en-US" dirty="0" smtClean="0"/>
              <a:t> </a:t>
            </a:r>
            <a:r>
              <a:rPr lang="en-US" b="1" dirty="0" err="1" smtClean="0"/>
              <a:t>instrumentelor</a:t>
            </a:r>
            <a:r>
              <a:rPr lang="en-US" b="1" dirty="0" smtClean="0"/>
              <a:t> CASE </a:t>
            </a:r>
            <a:r>
              <a:rPr lang="en-US" dirty="0" smtClean="0"/>
              <a:t>– </a:t>
            </a:r>
            <a:r>
              <a:rPr lang="en-US" dirty="0" err="1" smtClean="0"/>
              <a:t>preia</a:t>
            </a:r>
            <a:r>
              <a:rPr lang="en-US" dirty="0" smtClean="0"/>
              <a:t> </a:t>
            </a:r>
            <a:r>
              <a:rPr lang="en-US" dirty="0" err="1" smtClean="0"/>
              <a:t>reguli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genereaza</a:t>
            </a:r>
            <a:r>
              <a:rPr lang="en-US" dirty="0" smtClean="0"/>
              <a:t> automat cod </a:t>
            </a:r>
            <a:r>
              <a:rPr lang="en-US" dirty="0" err="1" smtClean="0"/>
              <a:t>sursa</a:t>
            </a:r>
            <a:r>
              <a:rPr lang="en-US" dirty="0" smtClean="0"/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/>
              <a:t> =&gt; </a:t>
            </a:r>
            <a:r>
              <a:rPr lang="en-US" dirty="0" err="1" smtClean="0"/>
              <a:t>consistenta</a:t>
            </a:r>
            <a:r>
              <a:rPr lang="en-US" dirty="0" smtClean="0"/>
              <a:t> </a:t>
            </a:r>
            <a:r>
              <a:rPr lang="en-US" dirty="0" err="1" smtClean="0"/>
              <a:t>aplicatiilor</a:t>
            </a:r>
            <a:r>
              <a:rPr lang="en-US" dirty="0" smtClean="0"/>
              <a:t>, min </a:t>
            </a:r>
            <a:r>
              <a:rPr lang="en-US" dirty="0" err="1" smtClean="0"/>
              <a:t>erori</a:t>
            </a:r>
            <a:r>
              <a:rPr lang="en-US" dirty="0" smtClean="0"/>
              <a:t>, </a:t>
            </a:r>
            <a:r>
              <a:rPr lang="en-US" dirty="0" err="1" smtClean="0"/>
              <a:t>standardizare</a:t>
            </a:r>
            <a:r>
              <a:rPr lang="en-US" dirty="0" smtClean="0"/>
              <a:t> </a:t>
            </a:r>
            <a:r>
              <a:rPr lang="en-US" dirty="0" err="1" smtClean="0"/>
              <a:t>functionala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Magic  Quadrant </a:t>
            </a:r>
            <a:r>
              <a:rPr lang="en-US" dirty="0" smtClean="0"/>
              <a:t>2014- ERP for </a:t>
            </a:r>
            <a:r>
              <a:rPr lang="en-US" smtClean="0"/>
              <a:t>midmarket companies</a:t>
            </a:r>
            <a:endParaRPr lang="en-US" dirty="0"/>
          </a:p>
        </p:txBody>
      </p:sp>
      <p:pic>
        <p:nvPicPr>
          <p:cNvPr id="8" name="Content Placeholder 7" descr="GartnerMagicQuadrantpdf midmarket 2014.png"/>
          <p:cNvPicPr>
            <a:picLocks noGrp="1"/>
          </p:cNvPicPr>
          <p:nvPr>
            <p:ph idx="1"/>
          </p:nvPr>
        </p:nvPicPr>
        <p:blipFill>
          <a:blip r:embed="rId3"/>
          <a:srcRect l="6905" t="4286" r="7619" b="9286"/>
          <a:stretch>
            <a:fillRect/>
          </a:stretch>
        </p:blipFill>
        <p:spPr>
          <a:xfrm>
            <a:off x="1785918" y="1500174"/>
            <a:ext cx="6429420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/>
              <a:t>Integrarea</a:t>
            </a:r>
            <a:r>
              <a:rPr lang="en-US" dirty="0" smtClean="0"/>
              <a:t> </a:t>
            </a:r>
            <a:r>
              <a:rPr lang="en-US" dirty="0" err="1" smtClean="0"/>
              <a:t>sistemelor</a:t>
            </a:r>
            <a:r>
              <a:rPr lang="en-US" dirty="0" smtClean="0"/>
              <a:t> </a:t>
            </a:r>
            <a:r>
              <a:rPr lang="en-US" dirty="0" err="1" smtClean="0"/>
              <a:t>informatice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sistem</a:t>
            </a:r>
            <a:r>
              <a:rPr lang="en-US" dirty="0" smtClean="0"/>
              <a:t> ERP?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Componentele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unui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sistem</a:t>
            </a:r>
            <a:r>
              <a:rPr lang="en-US" b="1" dirty="0" smtClean="0">
                <a:solidFill>
                  <a:srgbClr val="FF0000"/>
                </a:solidFill>
              </a:rPr>
              <a:t> ERP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Avantajele</a:t>
            </a:r>
            <a:r>
              <a:rPr lang="en-US" dirty="0" smtClean="0"/>
              <a:t> </a:t>
            </a:r>
            <a:r>
              <a:rPr lang="en-US" dirty="0" err="1" smtClean="0"/>
              <a:t>utilizarii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Componentele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Nomenclatoare (fişiere de bază</a:t>
            </a:r>
            <a:r>
              <a:rPr lang="en-US" b="1" i="1" dirty="0" smtClean="0"/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Contabilitate generală sau componenta financiar-contabilă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Încasări-plăţi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Salarizare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Resurse umane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Imobilizări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Planificare</a:t>
            </a:r>
            <a:r>
              <a:rPr lang="en-US" b="1" i="1" dirty="0" smtClean="0"/>
              <a:t>a </a:t>
            </a:r>
            <a:r>
              <a:rPr lang="ro-RO" b="1" i="1" dirty="0" smtClean="0"/>
              <a:t>producţie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Urmărire producţie 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Gestiune date tehnice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Planificare necesar de materiale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Componentele unui sistem ERP(2)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357298"/>
            <a:ext cx="7615262" cy="5095890"/>
          </a:xfrm>
        </p:spPr>
        <p:txBody>
          <a:bodyPr rtlCol="0"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Planificare şi urmărire consumuri şi costuri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Managementul proiectelor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Stocuri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Gestiunea depozitelor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Aprovizionare (Furnizori)</a:t>
            </a:r>
            <a:r>
              <a:rPr lang="ro-RO" dirty="0" smtClean="0"/>
              <a:t>.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Vânzări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Întreţinerea echipamentelor (mentenanţa)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Transport (Logistică)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Service/Servicii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Analiza (Business Intelligence)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b="1" i="1" dirty="0" smtClean="0"/>
              <a:t>Soluţii specifice  fiecărei industrii</a:t>
            </a:r>
            <a:endParaRPr lang="en-US" b="1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Integrarea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sistemelor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informatice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sistem</a:t>
            </a:r>
            <a:r>
              <a:rPr lang="en-US" dirty="0" smtClean="0"/>
              <a:t> ERP?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Componentele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Avantajele</a:t>
            </a:r>
            <a:r>
              <a:rPr lang="en-US" dirty="0" smtClean="0"/>
              <a:t> </a:t>
            </a:r>
            <a:r>
              <a:rPr lang="en-US" dirty="0" err="1" smtClean="0"/>
              <a:t>utilizarii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/>
              <a:t>Integrarea</a:t>
            </a:r>
            <a:r>
              <a:rPr lang="en-US" dirty="0" smtClean="0"/>
              <a:t> </a:t>
            </a:r>
            <a:r>
              <a:rPr lang="en-US" dirty="0" err="1" smtClean="0"/>
              <a:t>sistemelor</a:t>
            </a:r>
            <a:r>
              <a:rPr lang="en-US" dirty="0" smtClean="0"/>
              <a:t> </a:t>
            </a:r>
            <a:r>
              <a:rPr lang="en-US" dirty="0" err="1" smtClean="0"/>
              <a:t>informatice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sistem</a:t>
            </a:r>
            <a:r>
              <a:rPr lang="en-US" dirty="0" smtClean="0"/>
              <a:t> ERP?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Componentele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Avantajele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utilizarii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unui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sistem</a:t>
            </a:r>
            <a:r>
              <a:rPr lang="en-US" b="1" dirty="0" smtClean="0">
                <a:solidFill>
                  <a:srgbClr val="FF0000"/>
                </a:solidFill>
              </a:rPr>
              <a:t> ERP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Analiza - Functionalitati oferite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b="1" dirty="0" smtClean="0"/>
              <a:t>Informaţia</a:t>
            </a:r>
            <a:r>
              <a:rPr lang="pt-BR" sz="2800" dirty="0" smtClean="0"/>
              <a:t> este introdusă în sistem </a:t>
            </a:r>
            <a:r>
              <a:rPr lang="pt-BR" sz="2800" b="1" dirty="0" smtClean="0"/>
              <a:t>o singură dată</a:t>
            </a:r>
            <a:r>
              <a:rPr lang="pt-BR" sz="2800" dirty="0" smtClean="0"/>
              <a:t> într-o bază de date foarte complexă;</a:t>
            </a: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sz="2800" dirty="0" smtClean="0"/>
              <a:t>Obligă la folosirea "</a:t>
            </a:r>
            <a:r>
              <a:rPr lang="it-IT" sz="2800" b="1" dirty="0" smtClean="0"/>
              <a:t>celor mai bune practici</a:t>
            </a:r>
            <a:r>
              <a:rPr lang="it-IT" sz="2800" dirty="0" smtClean="0"/>
              <a:t>" din industrie;</a:t>
            </a: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sz="2800" dirty="0" smtClean="0"/>
              <a:t>Permite </a:t>
            </a:r>
            <a:r>
              <a:rPr lang="it-IT" sz="2800" b="1" dirty="0" smtClean="0"/>
              <a:t>personalizări</a:t>
            </a:r>
            <a:r>
              <a:rPr lang="it-IT" sz="2800" dirty="0" smtClean="0"/>
              <a:t>;</a:t>
            </a: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sz="2800" dirty="0" smtClean="0"/>
              <a:t>Funcţionează pe o </a:t>
            </a:r>
            <a:r>
              <a:rPr lang="it-IT" sz="2800" b="1" dirty="0" smtClean="0"/>
              <a:t>structură fiabilă de fişiere</a:t>
            </a:r>
            <a:r>
              <a:rPr lang="it-IT" sz="2800" dirty="0" smtClean="0"/>
              <a:t>; </a:t>
            </a: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sz="2800" dirty="0" smtClean="0"/>
              <a:t>Furnizează funcţionalităţi pentru </a:t>
            </a:r>
            <a:r>
              <a:rPr lang="it-IT" sz="2800" b="1" dirty="0" smtClean="0"/>
              <a:t>interacţiunea cu alte module</a:t>
            </a:r>
            <a:r>
              <a:rPr lang="it-IT" sz="2800" dirty="0" smtClean="0"/>
              <a:t>; </a:t>
            </a: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sz="2800" dirty="0" smtClean="0"/>
              <a:t>Furnizează instrumente pentru </a:t>
            </a:r>
            <a:r>
              <a:rPr lang="it-IT" sz="2800" b="1" dirty="0" smtClean="0"/>
              <a:t>interogări şi rapoarte ad-hoc.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5 motive majore pro ERP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fr-FR" b="1" smtClean="0"/>
              <a:t>Integrarea informaţiilor financiare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t-IT" b="1" smtClean="0"/>
              <a:t>Integrarea informaţiilor corespunzătoare comenzii clientului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t-IT" b="1" smtClean="0"/>
              <a:t>Standardizarea şi eficientizarea procesului de producţie</a:t>
            </a: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t-IT" b="1" smtClean="0"/>
              <a:t>Reducerea inventarului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it-IT" b="1" smtClean="0"/>
              <a:t>Standardizarea  informaţiilor din Departam. Resurse umane</a:t>
            </a: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Analiza – Costuri si riscuri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“</a:t>
            </a:r>
            <a:r>
              <a:rPr lang="en-US" sz="2400" dirty="0" err="1" smtClean="0">
                <a:solidFill>
                  <a:srgbClr val="FF0000"/>
                </a:solidFill>
              </a:rPr>
              <a:t>Costuri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ascunse</a:t>
            </a:r>
            <a:r>
              <a:rPr lang="en-US" sz="2400" dirty="0" smtClean="0">
                <a:solidFill>
                  <a:srgbClr val="FF0000"/>
                </a:solidFill>
              </a:rPr>
              <a:t>”</a:t>
            </a:r>
          </a:p>
          <a:p>
            <a:pPr eaLnBrk="1" hangingPunct="1"/>
            <a:r>
              <a:rPr lang="it-IT" sz="2400" b="1" dirty="0" smtClean="0"/>
              <a:t>TCO (Total Cost of Ownership) =</a:t>
            </a:r>
          </a:p>
          <a:p>
            <a:pPr lvl="1" eaLnBrk="1" hangingPunct="1"/>
            <a:r>
              <a:rPr lang="it-IT" sz="2000" dirty="0" smtClean="0"/>
              <a:t>costuri de analiză a afacerii, </a:t>
            </a:r>
          </a:p>
          <a:p>
            <a:pPr lvl="1" eaLnBrk="1" hangingPunct="1"/>
            <a:r>
              <a:rPr lang="it-IT" sz="2000" dirty="0" smtClean="0"/>
              <a:t>costuri de personalizare a aplicaţiei, </a:t>
            </a:r>
          </a:p>
          <a:p>
            <a:pPr lvl="1" eaLnBrk="1" hangingPunct="1"/>
            <a:r>
              <a:rPr lang="it-IT" sz="2000" dirty="0" smtClean="0"/>
              <a:t>licenţa modulelor,</a:t>
            </a:r>
          </a:p>
          <a:p>
            <a:pPr lvl="1" eaLnBrk="1" hangingPunct="1"/>
            <a:r>
              <a:rPr lang="it-IT" sz="2000" dirty="0" smtClean="0"/>
              <a:t>cerinţele tehnice ale aplicaţiei (licenţe de utilizatori, investiţii hard) </a:t>
            </a:r>
          </a:p>
          <a:p>
            <a:pPr lvl="1" eaLnBrk="1" hangingPunct="1"/>
            <a:r>
              <a:rPr lang="it-IT" sz="2000" dirty="0" smtClean="0"/>
              <a:t>întreţinerea acesteia (armonizarea cu legislaţia locală, suport tehnic)</a:t>
            </a:r>
            <a:endParaRPr lang="it-IT" sz="2000" b="1" dirty="0" smtClean="0"/>
          </a:p>
          <a:p>
            <a:pPr eaLnBrk="1" hangingPunct="1"/>
            <a:r>
              <a:rPr lang="it-IT" sz="2400" b="1" dirty="0" smtClean="0"/>
              <a:t>Cost licente si configurari software aditional</a:t>
            </a:r>
          </a:p>
          <a:p>
            <a:pPr eaLnBrk="1" hangingPunct="1"/>
            <a:r>
              <a:rPr lang="it-IT" sz="2400" b="1" dirty="0" smtClean="0"/>
              <a:t>Costuri suplimentare </a:t>
            </a:r>
            <a:r>
              <a:rPr lang="it-IT" sz="2400" dirty="0" smtClean="0"/>
              <a:t>rezultate din noi necesitati sau rezolvari la problemele clientului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Devoratori de buget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Instruirea</a:t>
            </a:r>
          </a:p>
          <a:p>
            <a:pPr eaLnBrk="1" hangingPunct="1"/>
            <a:r>
              <a:rPr lang="en-US" smtClean="0"/>
              <a:t>Integrarea si testarea</a:t>
            </a:r>
          </a:p>
          <a:p>
            <a:pPr eaLnBrk="1" hangingPunct="1"/>
            <a:r>
              <a:rPr lang="en-US" smtClean="0"/>
              <a:t>Conversia datelor</a:t>
            </a:r>
          </a:p>
          <a:p>
            <a:pPr eaLnBrk="1" hangingPunct="1"/>
            <a:r>
              <a:rPr lang="en-US" smtClean="0"/>
              <a:t>Analiza datelor</a:t>
            </a:r>
          </a:p>
          <a:p>
            <a:pPr eaLnBrk="1" hangingPunct="1"/>
            <a:r>
              <a:rPr lang="en-US" smtClean="0"/>
              <a:t>Consultanti ad-infinitum</a:t>
            </a:r>
          </a:p>
          <a:p>
            <a:pPr eaLnBrk="1" hangingPunct="1"/>
            <a:r>
              <a:rPr lang="en-US" smtClean="0"/>
              <a:t>Specialistii</a:t>
            </a:r>
          </a:p>
          <a:p>
            <a:pPr eaLnBrk="1" hangingPunct="1"/>
            <a:r>
              <a:rPr lang="en-US" smtClean="0"/>
              <a:t>Echipele de implementare</a:t>
            </a:r>
          </a:p>
          <a:p>
            <a:pPr eaLnBrk="1" hangingPunct="1"/>
            <a:r>
              <a:rPr lang="en-US" smtClean="0"/>
              <a:t>Depresia post-ERP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Definitia integrarii aplicatiilor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Include </a:t>
            </a:r>
            <a:r>
              <a:rPr lang="en-US" dirty="0" err="1" smtClean="0"/>
              <a:t>oameni</a:t>
            </a:r>
            <a:r>
              <a:rPr lang="en-US" dirty="0" smtClean="0"/>
              <a:t>, </a:t>
            </a:r>
            <a:r>
              <a:rPr lang="en-US" dirty="0" err="1" smtClean="0"/>
              <a:t>echipamente</a:t>
            </a:r>
            <a:r>
              <a:rPr lang="en-US" dirty="0" smtClean="0"/>
              <a:t> ,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practici</a:t>
            </a:r>
            <a:r>
              <a:rPr lang="en-US" dirty="0" smtClean="0"/>
              <a:t> </a:t>
            </a:r>
            <a:r>
              <a:rPr lang="en-US" dirty="0" err="1" smtClean="0"/>
              <a:t>manageriale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Abordare</a:t>
            </a:r>
            <a:r>
              <a:rPr lang="en-US" dirty="0" smtClean="0"/>
              <a:t> </a:t>
            </a:r>
            <a:r>
              <a:rPr lang="en-US" dirty="0" err="1" smtClean="0"/>
              <a:t>strategica</a:t>
            </a:r>
            <a:r>
              <a:rPr lang="en-US" dirty="0" smtClean="0"/>
              <a:t> de a </a:t>
            </a:r>
            <a:r>
              <a:rPr lang="en-US" dirty="0" err="1" smtClean="0"/>
              <a:t>lega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informatice</a:t>
            </a:r>
            <a:r>
              <a:rPr lang="en-US" dirty="0" smtClean="0"/>
              <a:t> </a:t>
            </a:r>
            <a:r>
              <a:rPr lang="en-US" dirty="0" err="1" smtClean="0"/>
              <a:t>eterogene</a:t>
            </a:r>
            <a:r>
              <a:rPr lang="en-US" dirty="0" smtClean="0"/>
              <a:t> la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informatii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servicii</a:t>
            </a:r>
            <a:r>
              <a:rPr lang="en-US" dirty="0" smtClean="0"/>
              <a:t> </a:t>
            </a:r>
            <a:r>
              <a:rPr lang="en-US" dirty="0" err="1" smtClean="0"/>
              <a:t>a.i</a:t>
            </a:r>
            <a:r>
              <a:rPr lang="en-US" dirty="0" smtClean="0"/>
              <a:t>. </a:t>
            </a:r>
            <a:r>
              <a:rPr lang="en-US" dirty="0" err="1" smtClean="0"/>
              <a:t>sa</a:t>
            </a:r>
            <a:r>
              <a:rPr lang="en-US" dirty="0" smtClean="0"/>
              <a:t> se </a:t>
            </a:r>
            <a:r>
              <a:rPr lang="en-US" dirty="0" err="1" smtClean="0"/>
              <a:t>asigure</a:t>
            </a:r>
            <a:r>
              <a:rPr lang="en-US" dirty="0" smtClean="0"/>
              <a:t> </a:t>
            </a:r>
            <a:r>
              <a:rPr lang="en-US" dirty="0" err="1" smtClean="0"/>
              <a:t>schimbul</a:t>
            </a:r>
            <a:r>
              <a:rPr lang="en-US" dirty="0" smtClean="0"/>
              <a:t> de </a:t>
            </a:r>
            <a:r>
              <a:rPr lang="en-US" dirty="0" err="1" smtClean="0"/>
              <a:t>informatii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functionarea</a:t>
            </a:r>
            <a:r>
              <a:rPr lang="en-US" dirty="0" smtClean="0"/>
              <a:t> </a:t>
            </a:r>
            <a:r>
              <a:rPr lang="en-US" dirty="0" err="1" smtClean="0"/>
              <a:t>proceselor</a:t>
            </a:r>
            <a:r>
              <a:rPr lang="en-US" dirty="0" smtClean="0"/>
              <a:t> in </a:t>
            </a:r>
            <a:r>
              <a:rPr lang="en-US" dirty="0" err="1" smtClean="0"/>
              <a:t>timp</a:t>
            </a:r>
            <a:r>
              <a:rPr lang="en-US" dirty="0" smtClean="0"/>
              <a:t> real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2 </a:t>
            </a:r>
            <a:r>
              <a:rPr lang="en-US" dirty="0" err="1" smtClean="0"/>
              <a:t>tipuri</a:t>
            </a:r>
            <a:r>
              <a:rPr lang="en-US" dirty="0" smtClean="0"/>
              <a:t>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La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companie</a:t>
            </a:r>
            <a:r>
              <a:rPr lang="en-US" dirty="0" smtClean="0"/>
              <a:t> </a:t>
            </a:r>
            <a:r>
              <a:rPr lang="en-US" b="1" dirty="0" smtClean="0"/>
              <a:t>EAI  Enterprise Application Integration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S.i</a:t>
            </a:r>
            <a:r>
              <a:rPr lang="en-US" dirty="0" smtClean="0"/>
              <a:t>. se </a:t>
            </a:r>
            <a:r>
              <a:rPr lang="en-US" dirty="0" err="1" smtClean="0"/>
              <a:t>muleaza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procesele</a:t>
            </a:r>
            <a:r>
              <a:rPr lang="en-US" dirty="0" smtClean="0"/>
              <a:t> de </a:t>
            </a:r>
            <a:r>
              <a:rPr lang="en-US" dirty="0" err="1" smtClean="0"/>
              <a:t>afaceri</a:t>
            </a:r>
            <a:endParaRPr lang="en-US" dirty="0" smtClean="0"/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Complexitatea</a:t>
            </a:r>
            <a:r>
              <a:rPr lang="en-US" dirty="0" smtClean="0"/>
              <a:t> </a:t>
            </a:r>
            <a:r>
              <a:rPr lang="en-US" b="1" dirty="0" err="1" smtClean="0"/>
              <a:t>strategiei</a:t>
            </a:r>
            <a:r>
              <a:rPr lang="en-US" b="1" dirty="0" smtClean="0"/>
              <a:t> de </a:t>
            </a:r>
            <a:r>
              <a:rPr lang="en-US" b="1" dirty="0" err="1" smtClean="0"/>
              <a:t>integrare</a:t>
            </a:r>
            <a:endParaRPr lang="en-US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</a:t>
            </a:r>
            <a:r>
              <a:rPr lang="ro-RO" dirty="0" smtClean="0"/>
              <a:t>n afara întreprinderilor </a:t>
            </a:r>
            <a:r>
              <a:rPr lang="en-US" dirty="0" smtClean="0"/>
              <a:t>- </a:t>
            </a:r>
            <a:r>
              <a:rPr lang="ro-RO" dirty="0" smtClean="0"/>
              <a:t>B2B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US" dirty="0" smtClean="0"/>
              <a:t>      EAI</a:t>
            </a:r>
            <a:endParaRPr lang="en-US" dirty="0"/>
          </a:p>
        </p:txBody>
      </p:sp>
      <p:pic>
        <p:nvPicPr>
          <p:cNvPr id="6" name="Content Placeholder 5" descr="eai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714356"/>
            <a:ext cx="7786742" cy="599624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Strategia IT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Intelegerea </a:t>
            </a:r>
            <a:r>
              <a:rPr lang="en-US" b="1" smtClean="0"/>
              <a:t>scopurilor  economice,</a:t>
            </a:r>
            <a:r>
              <a:rPr lang="en-US" smtClean="0"/>
              <a:t> a factorilor ce influenteaza </a:t>
            </a:r>
            <a:r>
              <a:rPr lang="en-US" b="1" smtClean="0"/>
              <a:t>deciziile de integrare a proceselor economice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Configurarea proceselor economice</a:t>
            </a:r>
          </a:p>
          <a:p>
            <a:pPr lvl="1"/>
            <a:r>
              <a:rPr lang="en-US" smtClean="0"/>
              <a:t>Frontierele proceselor </a:t>
            </a:r>
          </a:p>
          <a:p>
            <a:pPr lvl="1"/>
            <a:r>
              <a:rPr lang="en-US" smtClean="0"/>
              <a:t>Unde sunt schimbarile cele mai probabile</a:t>
            </a:r>
          </a:p>
          <a:p>
            <a:r>
              <a:rPr lang="en-US" smtClean="0"/>
              <a:t>Problema proprietatii pt aplicatii si componente, infrastructura de integrare, interfetele externe</a:t>
            </a:r>
          </a:p>
          <a:p>
            <a:r>
              <a:rPr lang="en-US" smtClean="0"/>
              <a:t>Tendinta: de la integrarea bazata pe </a:t>
            </a:r>
            <a:r>
              <a:rPr lang="en-US" b="1" smtClean="0"/>
              <a:t>informatii</a:t>
            </a:r>
            <a:r>
              <a:rPr lang="en-US" smtClean="0"/>
              <a:t> la integrarea bazata pe </a:t>
            </a:r>
            <a:r>
              <a:rPr lang="en-US" b="1" smtClean="0"/>
              <a:t>servicii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Definitia</a:t>
            </a:r>
            <a:r>
              <a:rPr lang="en-US" dirty="0" smtClean="0"/>
              <a:t> </a:t>
            </a:r>
            <a:r>
              <a:rPr lang="en-US" dirty="0" err="1" smtClean="0"/>
              <a:t>sistemelor</a:t>
            </a:r>
            <a:r>
              <a:rPr lang="en-US" dirty="0" smtClean="0"/>
              <a:t> inf. integrate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b="1" dirty="0" smtClean="0"/>
              <a:t>complete</a:t>
            </a:r>
            <a:r>
              <a:rPr lang="en-US" dirty="0" smtClean="0"/>
              <a:t> 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carora</a:t>
            </a:r>
            <a:r>
              <a:rPr lang="en-US" dirty="0" smtClean="0"/>
              <a:t> se </a:t>
            </a:r>
            <a:r>
              <a:rPr lang="en-US" dirty="0" err="1" smtClean="0"/>
              <a:t>desfasoara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r>
              <a:rPr lang="en-US" dirty="0" smtClean="0"/>
              <a:t> de </a:t>
            </a:r>
            <a:r>
              <a:rPr lang="en-US" dirty="0" err="1" smtClean="0"/>
              <a:t>afaceri</a:t>
            </a:r>
            <a:r>
              <a:rPr lang="en-US" dirty="0" smtClean="0"/>
              <a:t>, </a:t>
            </a:r>
            <a:r>
              <a:rPr lang="en-US" dirty="0" err="1" smtClean="0"/>
              <a:t>practici</a:t>
            </a:r>
            <a:r>
              <a:rPr lang="en-US" dirty="0" smtClean="0"/>
              <a:t> </a:t>
            </a:r>
            <a:r>
              <a:rPr lang="en-US" dirty="0" err="1" smtClean="0"/>
              <a:t>manageriale</a:t>
            </a:r>
            <a:r>
              <a:rPr lang="en-US" dirty="0" smtClean="0"/>
              <a:t>, </a:t>
            </a:r>
            <a:r>
              <a:rPr lang="en-US" dirty="0" err="1" smtClean="0"/>
              <a:t>interactiuni</a:t>
            </a:r>
            <a:r>
              <a:rPr lang="en-US" dirty="0" smtClean="0"/>
              <a:t> </a:t>
            </a:r>
            <a:r>
              <a:rPr lang="en-US" dirty="0" err="1" smtClean="0"/>
              <a:t>organizationale</a:t>
            </a:r>
            <a:r>
              <a:rPr lang="en-US" dirty="0" smtClean="0"/>
              <a:t>, </a:t>
            </a:r>
            <a:r>
              <a:rPr lang="en-US" dirty="0" err="1" smtClean="0"/>
              <a:t>transformari</a:t>
            </a:r>
            <a:r>
              <a:rPr lang="en-US" dirty="0" smtClean="0"/>
              <a:t> </a:t>
            </a:r>
            <a:r>
              <a:rPr lang="en-US" dirty="0" err="1" smtClean="0"/>
              <a:t>structurale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management al </a:t>
            </a:r>
            <a:r>
              <a:rPr lang="en-US" dirty="0" err="1" smtClean="0"/>
              <a:t>cunostintelor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Acoperirea</a:t>
            </a:r>
            <a:r>
              <a:rPr lang="en-US" dirty="0" smtClean="0"/>
              <a:t> </a:t>
            </a:r>
            <a:r>
              <a:rPr lang="en-US" dirty="0" err="1" smtClean="0"/>
              <a:t>intregului</a:t>
            </a:r>
            <a:r>
              <a:rPr lang="en-US" dirty="0" smtClean="0"/>
              <a:t> flux de </a:t>
            </a:r>
            <a:r>
              <a:rPr lang="en-US" dirty="0" err="1" smtClean="0"/>
              <a:t>afaceri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 smtClean="0"/>
              <a:t>Probleme</a:t>
            </a:r>
            <a:r>
              <a:rPr lang="en-US" dirty="0" smtClean="0"/>
              <a:t>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Fragmentarea</a:t>
            </a:r>
            <a:r>
              <a:rPr lang="en-US" dirty="0" smtClean="0"/>
              <a:t> </a:t>
            </a:r>
            <a:r>
              <a:rPr lang="en-US" dirty="0" err="1" smtClean="0"/>
              <a:t>informatiei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Automatizarea</a:t>
            </a:r>
            <a:r>
              <a:rPr lang="en-US" dirty="0" smtClean="0"/>
              <a:t> </a:t>
            </a:r>
            <a:r>
              <a:rPr lang="en-US" dirty="0" err="1" smtClean="0"/>
              <a:t>incompleta</a:t>
            </a:r>
            <a:r>
              <a:rPr lang="en-US" dirty="0" smtClean="0"/>
              <a:t> – </a:t>
            </a:r>
            <a:r>
              <a:rPr lang="en-US" dirty="0" err="1" smtClean="0"/>
              <a:t>sisteme</a:t>
            </a:r>
            <a:r>
              <a:rPr lang="en-US" dirty="0" smtClean="0"/>
              <a:t> discontinue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Dezvoltarea</a:t>
            </a:r>
            <a:r>
              <a:rPr lang="en-US" dirty="0" smtClean="0"/>
              <a:t> 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consolidarea</a:t>
            </a:r>
            <a:r>
              <a:rPr lang="en-US" dirty="0" smtClean="0"/>
              <a:t> </a:t>
            </a:r>
            <a:r>
              <a:rPr lang="en-US" dirty="0" err="1" smtClean="0"/>
              <a:t>ulterioara</a:t>
            </a:r>
            <a:r>
              <a:rPr lang="en-US" dirty="0" smtClean="0"/>
              <a:t> e </a:t>
            </a:r>
            <a:r>
              <a:rPr lang="en-US" dirty="0" err="1" smtClean="0"/>
              <a:t>laborioasa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Sol integrate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colaborative</a:t>
            </a:r>
            <a:r>
              <a:rPr lang="en-US" dirty="0" smtClean="0"/>
              <a:t>- de la </a:t>
            </a:r>
            <a:r>
              <a:rPr lang="en-US" b="1" dirty="0" err="1" smtClean="0"/>
              <a:t>actiuni</a:t>
            </a:r>
            <a:r>
              <a:rPr lang="en-US" dirty="0" smtClean="0"/>
              <a:t> la </a:t>
            </a:r>
            <a:r>
              <a:rPr lang="en-US" b="1" dirty="0" err="1" smtClean="0"/>
              <a:t>procese</a:t>
            </a:r>
            <a:r>
              <a:rPr lang="en-US" b="1" dirty="0" smtClean="0"/>
              <a:t> de </a:t>
            </a:r>
            <a:r>
              <a:rPr lang="en-US" b="1" dirty="0" err="1" smtClean="0"/>
              <a:t>afaceri</a:t>
            </a:r>
            <a:endParaRPr lang="en-US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 smtClean="0"/>
              <a:t>Proiectare</a:t>
            </a:r>
            <a:r>
              <a:rPr lang="en-US" b="1" dirty="0" smtClean="0"/>
              <a:t> </a:t>
            </a:r>
            <a:r>
              <a:rPr lang="en-US" b="1" dirty="0" err="1" smtClean="0"/>
              <a:t>initiala</a:t>
            </a:r>
            <a:r>
              <a:rPr lang="en-US" b="1" dirty="0" smtClean="0"/>
              <a:t> – </a:t>
            </a:r>
            <a:r>
              <a:rPr lang="en-US" dirty="0" err="1" smtClean="0"/>
              <a:t>acelasi</a:t>
            </a:r>
            <a:r>
              <a:rPr lang="en-US" dirty="0" smtClean="0"/>
              <a:t> </a:t>
            </a:r>
            <a:r>
              <a:rPr lang="en-US" b="1" dirty="0" smtClean="0"/>
              <a:t>model de </a:t>
            </a:r>
            <a:r>
              <a:rPr lang="en-US" b="1" dirty="0" err="1" smtClean="0"/>
              <a:t>informatii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informatizarea</a:t>
            </a:r>
            <a:r>
              <a:rPr lang="en-US" dirty="0" smtClean="0"/>
              <a:t> </a:t>
            </a:r>
            <a:r>
              <a:rPr lang="en-US" b="1" dirty="0" err="1" smtClean="0"/>
              <a:t>proceselor</a:t>
            </a:r>
            <a:r>
              <a:rPr lang="en-US" b="1" dirty="0" smtClean="0"/>
              <a:t>  de la </a:t>
            </a:r>
            <a:r>
              <a:rPr lang="en-US" b="1" dirty="0" err="1" smtClean="0"/>
              <a:t>nivelul</a:t>
            </a:r>
            <a:r>
              <a:rPr lang="en-US" b="1" dirty="0" smtClean="0"/>
              <a:t> </a:t>
            </a:r>
            <a:r>
              <a:rPr lang="en-US" b="1" dirty="0" err="1" smtClean="0"/>
              <a:t>intregii</a:t>
            </a:r>
            <a:r>
              <a:rPr lang="en-US" b="1" dirty="0" smtClean="0"/>
              <a:t> </a:t>
            </a:r>
            <a:r>
              <a:rPr lang="en-US" b="1" dirty="0" err="1" smtClean="0"/>
              <a:t>companii</a:t>
            </a:r>
            <a:endParaRPr lang="en-US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Avantajele unui SI integrat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mtClean="0"/>
              <a:t>reducerea costurilor pe termen lung;</a:t>
            </a:r>
            <a:endParaRPr lang="en-US" smtClean="0"/>
          </a:p>
          <a:p>
            <a:r>
              <a:rPr lang="ro-RO" smtClean="0"/>
              <a:t>cre</a:t>
            </a:r>
            <a:r>
              <a:rPr lang="en-US" smtClean="0"/>
              <a:t>s</a:t>
            </a:r>
            <a:r>
              <a:rPr lang="ro-RO" smtClean="0"/>
              <a:t>terea eficien</a:t>
            </a:r>
            <a:r>
              <a:rPr lang="en-US" smtClean="0"/>
              <a:t>t</a:t>
            </a:r>
            <a:r>
              <a:rPr lang="ro-RO" smtClean="0"/>
              <a:t>ei opera</a:t>
            </a:r>
            <a:r>
              <a:rPr lang="en-US" smtClean="0"/>
              <a:t>t</a:t>
            </a:r>
            <a:r>
              <a:rPr lang="ro-RO" smtClean="0"/>
              <a:t>ionale;</a:t>
            </a:r>
            <a:endParaRPr lang="en-US" smtClean="0"/>
          </a:p>
          <a:p>
            <a:r>
              <a:rPr lang="ro-RO" smtClean="0"/>
              <a:t>recuperarea rapid</a:t>
            </a:r>
            <a:r>
              <a:rPr lang="en-US" smtClean="0"/>
              <a:t>a</a:t>
            </a:r>
            <a:r>
              <a:rPr lang="ro-RO" smtClean="0"/>
              <a:t> a investi</a:t>
            </a:r>
            <a:r>
              <a:rPr lang="en-US" smtClean="0"/>
              <a:t>t</a:t>
            </a:r>
            <a:r>
              <a:rPr lang="ro-RO" smtClean="0"/>
              <a:t>iilor în IT;</a:t>
            </a:r>
            <a:endParaRPr lang="en-US" smtClean="0"/>
          </a:p>
          <a:p>
            <a:r>
              <a:rPr lang="ro-RO" smtClean="0"/>
              <a:t>migrarea mai rapid</a:t>
            </a:r>
            <a:r>
              <a:rPr lang="en-US" smtClean="0"/>
              <a:t>a</a:t>
            </a:r>
            <a:r>
              <a:rPr lang="ro-RO" smtClean="0"/>
              <a:t> la modele de e-business.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Probleme ale integrarii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b="1" dirty="0" err="1" smtClean="0"/>
              <a:t>Probleme</a:t>
            </a:r>
            <a:r>
              <a:rPr lang="en-US" b="1" dirty="0" smtClean="0"/>
              <a:t> </a:t>
            </a:r>
            <a:r>
              <a:rPr lang="en-US" b="1" dirty="0" err="1" smtClean="0"/>
              <a:t>tehnice</a:t>
            </a:r>
            <a:endParaRPr lang="en-US" b="1" dirty="0" smtClean="0"/>
          </a:p>
          <a:p>
            <a:pPr marL="788670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Eterogenitate</a:t>
            </a:r>
            <a:r>
              <a:rPr lang="en-US" dirty="0" smtClean="0"/>
              <a:t> </a:t>
            </a:r>
            <a:r>
              <a:rPr lang="en-US" dirty="0" err="1" smtClean="0"/>
              <a:t>solutii</a:t>
            </a:r>
            <a:r>
              <a:rPr lang="en-US" dirty="0" smtClean="0"/>
              <a:t> hardware </a:t>
            </a:r>
            <a:r>
              <a:rPr lang="en-US" dirty="0" err="1" smtClean="0"/>
              <a:t>si</a:t>
            </a:r>
            <a:r>
              <a:rPr lang="en-US" dirty="0" smtClean="0"/>
              <a:t> software, </a:t>
            </a:r>
            <a:r>
              <a:rPr lang="en-US" dirty="0" err="1" smtClean="0"/>
              <a:t>diversitatea</a:t>
            </a:r>
            <a:r>
              <a:rPr lang="en-US" dirty="0" smtClean="0"/>
              <a:t> </a:t>
            </a:r>
            <a:r>
              <a:rPr lang="en-US" dirty="0" err="1" smtClean="0"/>
              <a:t>tehnologiilor</a:t>
            </a:r>
            <a:r>
              <a:rPr lang="en-US" dirty="0" smtClean="0"/>
              <a:t>  </a:t>
            </a:r>
            <a:r>
              <a:rPr lang="en-US" dirty="0" err="1" smtClean="0"/>
              <a:t>utilizate</a:t>
            </a:r>
            <a:endParaRPr lang="en-US" dirty="0" smtClean="0"/>
          </a:p>
          <a:p>
            <a:pPr marL="788670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/>
              <a:t>Discontinuitate</a:t>
            </a:r>
            <a:r>
              <a:rPr lang="en-US" b="1" dirty="0" smtClean="0"/>
              <a:t> de </a:t>
            </a:r>
            <a:r>
              <a:rPr lang="en-US" b="1" dirty="0" err="1" smtClean="0"/>
              <a:t>comunicatie</a:t>
            </a:r>
            <a:r>
              <a:rPr lang="en-US" b="1" dirty="0" smtClean="0"/>
              <a:t> </a:t>
            </a:r>
            <a:r>
              <a:rPr lang="en-US" b="1" dirty="0" err="1" smtClean="0"/>
              <a:t>intre</a:t>
            </a:r>
            <a:r>
              <a:rPr lang="en-US" b="1" dirty="0" smtClean="0"/>
              <a:t> SI</a:t>
            </a:r>
          </a:p>
          <a:p>
            <a:pPr marL="788670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Companiile</a:t>
            </a:r>
            <a:r>
              <a:rPr lang="en-US" dirty="0" smtClean="0"/>
              <a:t> </a:t>
            </a:r>
            <a:r>
              <a:rPr lang="en-US" dirty="0" err="1" smtClean="0"/>
              <a:t>furnizoare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b="1" dirty="0" err="1" smtClean="0"/>
              <a:t>Probleme</a:t>
            </a:r>
            <a:r>
              <a:rPr lang="en-US" b="1" dirty="0" smtClean="0"/>
              <a:t>  </a:t>
            </a:r>
            <a:r>
              <a:rPr lang="en-US" b="1" dirty="0" err="1" smtClean="0"/>
              <a:t>informationale</a:t>
            </a:r>
            <a:endParaRPr lang="en-US" b="1" dirty="0" smtClean="0"/>
          </a:p>
          <a:p>
            <a:pPr marL="788670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Inconsistenta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-&gt; </a:t>
            </a:r>
            <a:r>
              <a:rPr lang="en-US" b="1" dirty="0" err="1" smtClean="0"/>
              <a:t>Discontinuitati</a:t>
            </a:r>
            <a:r>
              <a:rPr lang="en-US" b="1" dirty="0" smtClean="0"/>
              <a:t> </a:t>
            </a:r>
            <a:r>
              <a:rPr lang="en-US" b="1" dirty="0" err="1" smtClean="0"/>
              <a:t>semantice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structurale</a:t>
            </a:r>
            <a:r>
              <a:rPr lang="en-US" b="1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SI </a:t>
            </a:r>
          </a:p>
          <a:p>
            <a:pPr marL="788670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/>
              <a:t>Cauze</a:t>
            </a:r>
            <a:r>
              <a:rPr lang="en-US" dirty="0" smtClean="0"/>
              <a:t>: </a:t>
            </a:r>
            <a:r>
              <a:rPr lang="en-US" dirty="0" err="1" smtClean="0"/>
              <a:t>lipsa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u="sng" dirty="0" err="1" smtClean="0"/>
              <a:t>terminologii</a:t>
            </a:r>
            <a:r>
              <a:rPr lang="en-US" u="sng" dirty="0" smtClean="0"/>
              <a:t> standard </a:t>
            </a:r>
            <a:r>
              <a:rPr lang="en-US" dirty="0" smtClean="0"/>
              <a:t>de </a:t>
            </a:r>
            <a:r>
              <a:rPr lang="en-US" dirty="0" err="1" smtClean="0"/>
              <a:t>definire</a:t>
            </a:r>
            <a:r>
              <a:rPr lang="en-US" dirty="0" smtClean="0"/>
              <a:t> a </a:t>
            </a:r>
            <a:r>
              <a:rPr lang="en-US" dirty="0" err="1" smtClean="0"/>
              <a:t>conceptelor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proceselor</a:t>
            </a:r>
            <a:r>
              <a:rPr lang="en-US" dirty="0" smtClean="0"/>
              <a:t> de </a:t>
            </a:r>
            <a:r>
              <a:rPr lang="en-US" dirty="0" err="1" smtClean="0"/>
              <a:t>afaceri</a:t>
            </a:r>
            <a:r>
              <a:rPr lang="en-US" dirty="0" smtClean="0"/>
              <a:t> la </a:t>
            </a:r>
            <a:r>
              <a:rPr lang="en-US" dirty="0" err="1" smtClean="0"/>
              <a:t>niv</a:t>
            </a:r>
            <a:r>
              <a:rPr lang="en-US" dirty="0" smtClean="0"/>
              <a:t> de </a:t>
            </a:r>
            <a:r>
              <a:rPr lang="en-US" dirty="0" err="1" smtClean="0"/>
              <a:t>intreprindere</a:t>
            </a:r>
            <a:endParaRPr lang="en-US" dirty="0" smtClean="0"/>
          </a:p>
          <a:p>
            <a:pPr marL="788670" lvl="1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Tehnologiile</a:t>
            </a:r>
            <a:r>
              <a:rPr lang="en-US" dirty="0" smtClean="0"/>
              <a:t> </a:t>
            </a:r>
            <a:r>
              <a:rPr lang="en-US" dirty="0" err="1" smtClean="0"/>
              <a:t>invechite</a:t>
            </a:r>
            <a:r>
              <a:rPr lang="en-US" dirty="0" smtClean="0"/>
              <a:t> nu </a:t>
            </a:r>
            <a:r>
              <a:rPr lang="en-US" dirty="0" err="1" smtClean="0"/>
              <a:t>implem</a:t>
            </a:r>
            <a:r>
              <a:rPr lang="en-US" dirty="0" smtClean="0"/>
              <a:t>. </a:t>
            </a:r>
            <a:r>
              <a:rPr lang="en-US" dirty="0" err="1" smtClean="0"/>
              <a:t>mecanisme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declararea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constrangerea</a:t>
            </a:r>
            <a:r>
              <a:rPr lang="en-US" dirty="0" smtClean="0"/>
              <a:t> </a:t>
            </a:r>
            <a:r>
              <a:rPr lang="en-US" u="sng" dirty="0" err="1" smtClean="0"/>
              <a:t>respectarii</a:t>
            </a:r>
            <a:r>
              <a:rPr lang="en-US" u="sng" dirty="0" smtClean="0"/>
              <a:t> </a:t>
            </a:r>
            <a:r>
              <a:rPr lang="en-US" u="sng" dirty="0" err="1" smtClean="0"/>
              <a:t>regulilor</a:t>
            </a:r>
            <a:r>
              <a:rPr lang="en-US" u="sng" dirty="0" smtClean="0"/>
              <a:t> de business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Inconsistenta datelor - solutii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2" indent="-51435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None/>
              <a:defRPr/>
            </a:pPr>
            <a:r>
              <a:rPr lang="it-IT" sz="2900" b="1" dirty="0" smtClean="0"/>
              <a:t>1. Identificarea discrepanţelor şi conflictelor posibile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nume;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natură şi dimensiune;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domeniu;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structurale.</a:t>
            </a:r>
            <a:endParaRPr lang="en-US" dirty="0" smtClean="0"/>
          </a:p>
          <a:p>
            <a:pPr marL="514350" lvl="2" indent="-51435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None/>
              <a:defRPr/>
            </a:pPr>
            <a:r>
              <a:rPr lang="it-IT" sz="2900" b="1" dirty="0" smtClean="0"/>
              <a:t>2. Politici de soluţionare a inconsistenţelor</a:t>
            </a:r>
            <a:endParaRPr lang="en-US" sz="2900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Utilizarea </a:t>
            </a:r>
            <a:r>
              <a:rPr lang="it-IT" dirty="0" smtClean="0">
                <a:solidFill>
                  <a:srgbClr val="0070C0"/>
                </a:solidFill>
              </a:rPr>
              <a:t>uneia din valorile </a:t>
            </a:r>
            <a:r>
              <a:rPr lang="it-IT" dirty="0" smtClean="0"/>
              <a:t>inconsistente fără avertizarea utilizatorului;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Prezentarea tuturor valorilor inconsistente utilizatorului, indicând sursa informaţiilor şi lăsând </a:t>
            </a:r>
            <a:r>
              <a:rPr lang="it-IT" dirty="0" smtClean="0">
                <a:solidFill>
                  <a:srgbClr val="0070C0"/>
                </a:solidFill>
              </a:rPr>
              <a:t>la latitudinea utilizatorului </a:t>
            </a:r>
            <a:r>
              <a:rPr lang="it-IT" dirty="0" smtClean="0"/>
              <a:t>soluţionarea problemei;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Utilizarea </a:t>
            </a:r>
            <a:r>
              <a:rPr lang="it-IT" dirty="0" smtClean="0">
                <a:solidFill>
                  <a:srgbClr val="0070C0"/>
                </a:solidFill>
              </a:rPr>
              <a:t>celei mai recente valori</a:t>
            </a:r>
            <a:r>
              <a:rPr lang="it-IT" dirty="0" smtClean="0"/>
              <a:t>, pe baza unei mărci de timp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Utilizarea informaţiei </a:t>
            </a:r>
            <a:r>
              <a:rPr lang="it-IT" dirty="0" smtClean="0">
                <a:solidFill>
                  <a:srgbClr val="0070C0"/>
                </a:solidFill>
              </a:rPr>
              <a:t>din sistemul cel mai de încredere</a:t>
            </a:r>
            <a:r>
              <a:rPr lang="it-IT" dirty="0" smtClean="0"/>
              <a:t>, pe baza evaluării gradului de încredere  al datelor din diferite aplicaţii;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 smtClean="0"/>
              <a:t>Utilizarea </a:t>
            </a:r>
            <a:r>
              <a:rPr lang="it-IT" dirty="0" smtClean="0">
                <a:solidFill>
                  <a:srgbClr val="0070C0"/>
                </a:solidFill>
              </a:rPr>
              <a:t>unei mărimi agregate </a:t>
            </a:r>
            <a:r>
              <a:rPr lang="it-IT" dirty="0" smtClean="0"/>
              <a:t>pe baza valorilor inconsistente (medie aritmetică, minim, maxim etc).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smtClean="0"/>
              <a:t>logica de migrare a datelor</a:t>
            </a:r>
            <a:r>
              <a:rPr lang="it-IT" dirty="0" smtClean="0"/>
              <a:t> sa includa  mecanismele de tratare a conflictelor (tabele de corespondenta sau formule de conversie)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405</TotalTime>
  <Words>960</Words>
  <Application>Microsoft Office PowerPoint</Application>
  <PresentationFormat>On-screen Show (4:3)</PresentationFormat>
  <Paragraphs>161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Informatica economica Cursul 9 </vt:lpstr>
      <vt:lpstr>Agenda</vt:lpstr>
      <vt:lpstr>Definitia integrarii aplicatiilor</vt:lpstr>
      <vt:lpstr>      EAI</vt:lpstr>
      <vt:lpstr>Strategia IT</vt:lpstr>
      <vt:lpstr>Definitia sistemelor inf. integrate</vt:lpstr>
      <vt:lpstr>Avantajele unui SI integrat</vt:lpstr>
      <vt:lpstr>Probleme ale integrarii</vt:lpstr>
      <vt:lpstr>Inconsistenta datelor - solutii</vt:lpstr>
      <vt:lpstr>Agenda</vt:lpstr>
      <vt:lpstr>Ce este un sistem ERP (Enterprise Resource Planning)</vt:lpstr>
      <vt:lpstr>Arhitectura conceptuala ERP</vt:lpstr>
      <vt:lpstr>Proprietati </vt:lpstr>
      <vt:lpstr>Arhitectura pe 3 nivele</vt:lpstr>
      <vt:lpstr>Caracteristici</vt:lpstr>
      <vt:lpstr>Magic  Quadrant 2014- ERP for midmarket companies</vt:lpstr>
      <vt:lpstr>Agenda</vt:lpstr>
      <vt:lpstr>Componentele unui sistem ERP(1)</vt:lpstr>
      <vt:lpstr>Componentele unui sistem ERP(2)</vt:lpstr>
      <vt:lpstr>Agenda</vt:lpstr>
      <vt:lpstr>Analiza - Functionalitati oferite</vt:lpstr>
      <vt:lpstr>5 motive majore pro ERP</vt:lpstr>
      <vt:lpstr>Analiza – Costuri si riscuri</vt:lpstr>
      <vt:lpstr>Devoratori de buget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ramona</dc:creator>
  <cp:lastModifiedBy>bologaramona</cp:lastModifiedBy>
  <cp:revision>68</cp:revision>
  <dcterms:created xsi:type="dcterms:W3CDTF">2011-02-22T14:03:13Z</dcterms:created>
  <dcterms:modified xsi:type="dcterms:W3CDTF">2014-12-11T10:35:02Z</dcterms:modified>
</cp:coreProperties>
</file>